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6" r:id="rId1"/>
  </p:sldMasterIdLst>
  <p:notesMasterIdLst>
    <p:notesMasterId r:id="rId18"/>
  </p:notesMasterIdLst>
  <p:handoutMasterIdLst>
    <p:handoutMasterId r:id="rId19"/>
  </p:handoutMasterIdLst>
  <p:sldIdLst>
    <p:sldId id="260" r:id="rId2"/>
    <p:sldId id="412" r:id="rId3"/>
    <p:sldId id="413" r:id="rId4"/>
    <p:sldId id="414" r:id="rId5"/>
    <p:sldId id="410" r:id="rId6"/>
    <p:sldId id="399" r:id="rId7"/>
    <p:sldId id="407" r:id="rId8"/>
    <p:sldId id="411" r:id="rId9"/>
    <p:sldId id="406" r:id="rId10"/>
    <p:sldId id="408" r:id="rId11"/>
    <p:sldId id="378" r:id="rId12"/>
    <p:sldId id="382" r:id="rId13"/>
    <p:sldId id="409" r:id="rId14"/>
    <p:sldId id="396" r:id="rId15"/>
    <p:sldId id="415" r:id="rId16"/>
    <p:sldId id="361" r:id="rId17"/>
  </p:sldIdLst>
  <p:sldSz cx="9145588" cy="6859588"/>
  <p:notesSz cx="6797675" cy="9928225"/>
  <p:defaultTextStyle>
    <a:defPPr>
      <a:defRPr lang="cs-CZ"/>
    </a:defPPr>
    <a:lvl1pPr algn="l" defTabSz="9477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73075" indent="-15875" algn="l" defTabSz="9477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47738" indent="-33338" algn="l" defTabSz="9477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422400" indent="-50800" algn="l" defTabSz="9477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95475" indent="-66675" algn="l" defTabSz="94773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2D050"/>
    <a:srgbClr val="006600"/>
    <a:srgbClr val="ECECEC"/>
    <a:srgbClr val="00CC00"/>
    <a:srgbClr val="82E681"/>
    <a:srgbClr val="3C3C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66" autoAdjust="0"/>
    <p:restoredTop sz="94628" autoAdjust="0"/>
  </p:normalViewPr>
  <p:slideViewPr>
    <p:cSldViewPr snapToGrid="0">
      <p:cViewPr>
        <p:scale>
          <a:sx n="60" d="100"/>
          <a:sy n="60" d="100"/>
        </p:scale>
        <p:origin x="-1810" y="-96"/>
      </p:cViewPr>
      <p:guideLst>
        <p:guide orient="horz" pos="952"/>
        <p:guide pos="35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77sibrt\Favorites\Documents\MS-OKD\MS-OKD-konference\2012\Zastupitelstvo%20m&#283;sta%20Karvin&#225;%20-%2024.4.2012\MS-OKD-zastupitelstvo%20Karvin&#225;%20-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77sibrt\Favorites\Documents\MS-OKD\MS-OKD-konference\2012\Zastupitelstvo%20m&#283;sta%20Karvin&#225;%20-%2024.4.2012\MS-OKD-zastupitelstvo%20Karvin&#225;%20-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77sibrt\Favorites\Documents\MS-OKD\MS-OKD-konference\2012\Zastupitelstvo%20m&#283;sta%20Karvin&#225;%20-%2024.4.2012\MS-OKD-zastupitelstvo%20Karvin&#225;%20-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77sibrt\Favorites\Documents\MS-OKD\MS-OKD-konference\2012\Zastupitelstvo%20m&#283;sta%20Karvin&#225;%20-%2024.4.2012\MS-OKD-zastupitelstvo%20Karvin&#225;%20-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/>
      <c:barChart>
        <c:barDir val="bar"/>
        <c:grouping val="stacked"/>
        <c:ser>
          <c:idx val="0"/>
          <c:order val="0"/>
          <c:spPr>
            <a:solidFill>
              <a:srgbClr val="92D050"/>
            </a:solidFill>
          </c:spPr>
          <c:dPt>
            <c:idx val="3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 sz="13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cs-CZ"/>
                </a:p>
              </c:txPr>
            </c:dLbl>
            <c:txPr>
              <a:bodyPr/>
              <a:lstStyle/>
              <a:p>
                <a:pPr>
                  <a:defRPr sz="1300" b="1"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Val val="1"/>
          </c:dLbls>
          <c:cat>
            <c:strRef>
              <c:f>List1!$A$1:$A$13</c:f>
              <c:strCache>
                <c:ptCount val="13"/>
                <c:pt idx="0">
                  <c:v>Stonava</c:v>
                </c:pt>
                <c:pt idx="1">
                  <c:v>Horní Suchá</c:v>
                </c:pt>
                <c:pt idx="2">
                  <c:v>Doubrava</c:v>
                </c:pt>
                <c:pt idx="3">
                  <c:v>Karviná</c:v>
                </c:pt>
                <c:pt idx="4">
                  <c:v>Orlová</c:v>
                </c:pt>
                <c:pt idx="5">
                  <c:v>Chotěbuz</c:v>
                </c:pt>
                <c:pt idx="6">
                  <c:v>Horní Bludovice</c:v>
                </c:pt>
                <c:pt idx="7">
                  <c:v>Havířov</c:v>
                </c:pt>
                <c:pt idx="8">
                  <c:v>Petřvald</c:v>
                </c:pt>
                <c:pt idx="9">
                  <c:v>Petrovice u K.</c:v>
                </c:pt>
                <c:pt idx="10">
                  <c:v>Těrlicko</c:v>
                </c:pt>
                <c:pt idx="11">
                  <c:v>Dolní Lutyně</c:v>
                </c:pt>
                <c:pt idx="12">
                  <c:v>Rychvald</c:v>
                </c:pt>
              </c:strCache>
            </c:strRef>
          </c:cat>
          <c:val>
            <c:numRef>
              <c:f>List1!$B$1:$B$13</c:f>
              <c:numCache>
                <c:formatCode>0.00%</c:formatCode>
                <c:ptCount val="13"/>
                <c:pt idx="0">
                  <c:v>0.21540000000000034</c:v>
                </c:pt>
                <c:pt idx="1">
                  <c:v>0.1376</c:v>
                </c:pt>
                <c:pt idx="2">
                  <c:v>0.1255</c:v>
                </c:pt>
                <c:pt idx="3">
                  <c:v>0.11849999999999999</c:v>
                </c:pt>
                <c:pt idx="4">
                  <c:v>9.540000000000004E-2</c:v>
                </c:pt>
                <c:pt idx="5">
                  <c:v>9.4400000000000026E-2</c:v>
                </c:pt>
                <c:pt idx="6">
                  <c:v>8.4200000000000066E-2</c:v>
                </c:pt>
                <c:pt idx="7">
                  <c:v>8.3700000000000288E-2</c:v>
                </c:pt>
                <c:pt idx="8">
                  <c:v>8.1500000000000239E-2</c:v>
                </c:pt>
                <c:pt idx="9">
                  <c:v>7.1499999999999994E-2</c:v>
                </c:pt>
                <c:pt idx="10">
                  <c:v>5.7900000000000118E-2</c:v>
                </c:pt>
                <c:pt idx="11">
                  <c:v>5.6000000000000022E-2</c:v>
                </c:pt>
                <c:pt idx="12">
                  <c:v>3.2300000000000016E-2</c:v>
                </c:pt>
              </c:numCache>
            </c:numRef>
          </c:val>
        </c:ser>
        <c:gapWidth val="50"/>
        <c:overlap val="100"/>
        <c:axId val="89269760"/>
        <c:axId val="89271296"/>
      </c:barChart>
      <c:catAx>
        <c:axId val="89269760"/>
        <c:scaling>
          <c:orientation val="maxMin"/>
        </c:scaling>
        <c:axPos val="l"/>
        <c:tickLblPos val="nextTo"/>
        <c:txPr>
          <a:bodyPr/>
          <a:lstStyle/>
          <a:p>
            <a:pPr>
              <a:defRPr sz="1300" b="1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9271296"/>
        <c:crosses val="autoZero"/>
        <c:auto val="1"/>
        <c:lblAlgn val="ctr"/>
        <c:lblOffset val="100"/>
      </c:catAx>
      <c:valAx>
        <c:axId val="89271296"/>
        <c:scaling>
          <c:orientation val="minMax"/>
        </c:scaling>
        <c:axPos val="t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ash"/>
            </a:ln>
          </c:spPr>
        </c:majorGridlines>
        <c:numFmt formatCode="0%" sourceLinked="0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9269760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>
        <c:manualLayout>
          <c:layoutTarget val="inner"/>
          <c:xMode val="edge"/>
          <c:yMode val="edge"/>
          <c:x val="0.31180162351493101"/>
          <c:y val="7.3164133241153159E-2"/>
          <c:w val="0.58729623142442022"/>
          <c:h val="0.85088395850668164"/>
        </c:manualLayout>
      </c:layout>
      <c:barChart>
        <c:barDir val="bar"/>
        <c:grouping val="stacked"/>
        <c:ser>
          <c:idx val="0"/>
          <c:order val="0"/>
          <c:tx>
            <c:strRef>
              <c:f>List2!$B$1</c:f>
              <c:strCache>
                <c:ptCount val="1"/>
                <c:pt idx="0">
                  <c:v>Úhrada z dobývacích prostorů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List2!$A$2:$A$19</c:f>
              <c:strCache>
                <c:ptCount val="17"/>
                <c:pt idx="0">
                  <c:v>Karviná</c:v>
                </c:pt>
                <c:pt idx="1">
                  <c:v>Orlová</c:v>
                </c:pt>
                <c:pt idx="2">
                  <c:v>Stonava</c:v>
                </c:pt>
                <c:pt idx="3">
                  <c:v>Doubrava</c:v>
                </c:pt>
                <c:pt idx="4">
                  <c:v>Staříč</c:v>
                </c:pt>
                <c:pt idx="5">
                  <c:v>Brušperk</c:v>
                </c:pt>
                <c:pt idx="6">
                  <c:v>Fryčovice</c:v>
                </c:pt>
                <c:pt idx="7">
                  <c:v>Trojanovice</c:v>
                </c:pt>
                <c:pt idx="8">
                  <c:v>Albrechtice</c:v>
                </c:pt>
                <c:pt idx="9">
                  <c:v>Kunčice p.O.</c:v>
                </c:pt>
                <c:pt idx="10">
                  <c:v>Havířov</c:v>
                </c:pt>
                <c:pt idx="11">
                  <c:v>Frenštát p.R.</c:v>
                </c:pt>
                <c:pt idx="12">
                  <c:v>Frýdek-Místek</c:v>
                </c:pt>
                <c:pt idx="13">
                  <c:v>Horní Suchá</c:v>
                </c:pt>
                <c:pt idx="14">
                  <c:v>Sviadnov</c:v>
                </c:pt>
                <c:pt idx="15">
                  <c:v>Žabeň</c:v>
                </c:pt>
                <c:pt idx="16">
                  <c:v>Petřvald</c:v>
                </c:pt>
              </c:strCache>
            </c:strRef>
          </c:cat>
          <c:val>
            <c:numRef>
              <c:f>List2!$B$2:$B$19</c:f>
              <c:numCache>
                <c:formatCode>_-* #,##0\ _K_č_-;\-* #,##0\ _K_č_-;_-* "-"\ _K_č_-;_-@_-</c:formatCode>
                <c:ptCount val="17"/>
                <c:pt idx="0">
                  <c:v>397115</c:v>
                </c:pt>
                <c:pt idx="1">
                  <c:v>109588</c:v>
                </c:pt>
                <c:pt idx="2">
                  <c:v>139250</c:v>
                </c:pt>
                <c:pt idx="3">
                  <c:v>66735</c:v>
                </c:pt>
                <c:pt idx="4">
                  <c:v>178627</c:v>
                </c:pt>
                <c:pt idx="5">
                  <c:v>32018</c:v>
                </c:pt>
                <c:pt idx="6">
                  <c:v>71221</c:v>
                </c:pt>
                <c:pt idx="7">
                  <c:v>256005</c:v>
                </c:pt>
                <c:pt idx="8">
                  <c:v>71419</c:v>
                </c:pt>
                <c:pt idx="9">
                  <c:v>180442</c:v>
                </c:pt>
                <c:pt idx="10">
                  <c:v>104320</c:v>
                </c:pt>
                <c:pt idx="11">
                  <c:v>85293</c:v>
                </c:pt>
                <c:pt idx="12">
                  <c:v>72922</c:v>
                </c:pt>
                <c:pt idx="13">
                  <c:v>27522</c:v>
                </c:pt>
                <c:pt idx="14">
                  <c:v>22153</c:v>
                </c:pt>
                <c:pt idx="15">
                  <c:v>21685</c:v>
                </c:pt>
                <c:pt idx="16">
                  <c:v>9698</c:v>
                </c:pt>
              </c:numCache>
            </c:numRef>
          </c:val>
        </c:ser>
        <c:ser>
          <c:idx val="1"/>
          <c:order val="1"/>
          <c:tx>
            <c:strRef>
              <c:f>List2!$C$1</c:f>
              <c:strCache>
                <c:ptCount val="1"/>
                <c:pt idx="0">
                  <c:v>Úhrady z vytěženého nerostu 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  <a:scene3d>
              <a:camera prst="orthographicFront"/>
              <a:lightRig rig="threePt" dir="t"/>
            </a:scene3d>
            <a:sp3d/>
          </c:spPr>
          <c:cat>
            <c:strRef>
              <c:f>List2!$A$2:$A$19</c:f>
              <c:strCache>
                <c:ptCount val="17"/>
                <c:pt idx="0">
                  <c:v>Karviná</c:v>
                </c:pt>
                <c:pt idx="1">
                  <c:v>Orlová</c:v>
                </c:pt>
                <c:pt idx="2">
                  <c:v>Stonava</c:v>
                </c:pt>
                <c:pt idx="3">
                  <c:v>Doubrava</c:v>
                </c:pt>
                <c:pt idx="4">
                  <c:v>Staříč</c:v>
                </c:pt>
                <c:pt idx="5">
                  <c:v>Brušperk</c:v>
                </c:pt>
                <c:pt idx="6">
                  <c:v>Fryčovice</c:v>
                </c:pt>
                <c:pt idx="7">
                  <c:v>Trojanovice</c:v>
                </c:pt>
                <c:pt idx="8">
                  <c:v>Albrechtice</c:v>
                </c:pt>
                <c:pt idx="9">
                  <c:v>Kunčice p.O.</c:v>
                </c:pt>
                <c:pt idx="10">
                  <c:v>Havířov</c:v>
                </c:pt>
                <c:pt idx="11">
                  <c:v>Frenštát p.R.</c:v>
                </c:pt>
                <c:pt idx="12">
                  <c:v>Frýdek-Místek</c:v>
                </c:pt>
                <c:pt idx="13">
                  <c:v>Horní Suchá</c:v>
                </c:pt>
                <c:pt idx="14">
                  <c:v>Sviadnov</c:v>
                </c:pt>
                <c:pt idx="15">
                  <c:v>Žabeň</c:v>
                </c:pt>
                <c:pt idx="16">
                  <c:v>Petřvald</c:v>
                </c:pt>
              </c:strCache>
            </c:strRef>
          </c:cat>
          <c:val>
            <c:numRef>
              <c:f>List2!$C$2:$C$19</c:f>
              <c:numCache>
                <c:formatCode>_-* #,##0\ _K_č_-;\-* #,##0\ _K_č_-;_-* "-"\ _K_č_-;_-@_-</c:formatCode>
                <c:ptCount val="17"/>
                <c:pt idx="0">
                  <c:v>50450870</c:v>
                </c:pt>
                <c:pt idx="1">
                  <c:v>19934239</c:v>
                </c:pt>
                <c:pt idx="2">
                  <c:v>17125727</c:v>
                </c:pt>
                <c:pt idx="3">
                  <c:v>13012465</c:v>
                </c:pt>
                <c:pt idx="4">
                  <c:v>8491185</c:v>
                </c:pt>
                <c:pt idx="5">
                  <c:v>1466659</c:v>
                </c:pt>
                <c:pt idx="6">
                  <c:v>650623</c:v>
                </c:pt>
                <c:pt idx="7">
                  <c:v>0</c:v>
                </c:pt>
                <c:pt idx="8">
                  <c:v>110275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33083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gapWidth val="50"/>
        <c:overlap val="100"/>
        <c:axId val="89983616"/>
        <c:axId val="89985408"/>
      </c:barChart>
      <c:catAx>
        <c:axId val="89983616"/>
        <c:scaling>
          <c:orientation val="maxMin"/>
        </c:scaling>
        <c:axPos val="l"/>
        <c:tickLblPos val="nextTo"/>
        <c:txPr>
          <a:bodyPr/>
          <a:lstStyle/>
          <a:p>
            <a:pPr>
              <a:defRPr sz="1300" b="1">
                <a:solidFill>
                  <a:schemeClr val="tx1">
                    <a:lumMod val="75000"/>
                  </a:schemeClr>
                </a:solidFill>
              </a:defRPr>
            </a:pPr>
            <a:endParaRPr lang="cs-CZ"/>
          </a:p>
        </c:txPr>
        <c:crossAx val="89985408"/>
        <c:crosses val="autoZero"/>
        <c:auto val="1"/>
        <c:lblAlgn val="ctr"/>
        <c:lblOffset val="100"/>
      </c:catAx>
      <c:valAx>
        <c:axId val="89985408"/>
        <c:scaling>
          <c:orientation val="minMax"/>
        </c:scaling>
        <c:axPos val="t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ash"/>
            </a:ln>
          </c:spPr>
        </c:majorGridlines>
        <c:numFmt formatCode="_-* #,##0\ _K_č_-;\-* #,##0\ _K_č_-;_-* &quot;-&quot;\ _K_č_-;_-@_-" sourceLinked="1"/>
        <c:tickLblPos val="nextTo"/>
        <c:txPr>
          <a:bodyPr/>
          <a:lstStyle/>
          <a:p>
            <a:pPr>
              <a:defRPr sz="1300" b="1">
                <a:solidFill>
                  <a:schemeClr val="tx1">
                    <a:lumMod val="75000"/>
                  </a:schemeClr>
                </a:solidFill>
              </a:defRPr>
            </a:pPr>
            <a:endParaRPr lang="cs-CZ"/>
          </a:p>
        </c:txPr>
        <c:crossAx val="89983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117275854827539"/>
          <c:y val="0.73653700259409871"/>
          <c:w val="0.60147229034895233"/>
          <c:h val="0.13303906288238504"/>
        </c:manualLayout>
      </c:layout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layout/>
    </c:title>
    <c:plotArea>
      <c:layout>
        <c:manualLayout>
          <c:layoutTarget val="inner"/>
          <c:xMode val="edge"/>
          <c:yMode val="edge"/>
          <c:x val="0.23618584753962646"/>
          <c:y val="0.17428641879922299"/>
          <c:w val="0.69315198647466969"/>
          <c:h val="0.79786621823840864"/>
        </c:manualLayout>
      </c:layout>
      <c:barChart>
        <c:barDir val="bar"/>
        <c:grouping val="stacked"/>
        <c:ser>
          <c:idx val="0"/>
          <c:order val="0"/>
          <c:tx>
            <c:strRef>
              <c:f>List2!$G$3</c:f>
              <c:strCache>
                <c:ptCount val="1"/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dLbls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Val val="1"/>
          </c:dLbls>
          <c:cat>
            <c:strRef>
              <c:f>List2!$F$4:$F$7</c:f>
              <c:strCache>
                <c:ptCount val="4"/>
                <c:pt idx="0">
                  <c:v>rok 2008</c:v>
                </c:pt>
                <c:pt idx="1">
                  <c:v>rok 2009</c:v>
                </c:pt>
                <c:pt idx="2">
                  <c:v>rok 2010</c:v>
                </c:pt>
                <c:pt idx="3">
                  <c:v>rok 2011</c:v>
                </c:pt>
              </c:strCache>
            </c:strRef>
          </c:cat>
          <c:val>
            <c:numRef>
              <c:f>List2!$G$4:$G$7</c:f>
              <c:numCache>
                <c:formatCode>#,##0.000</c:formatCode>
                <c:ptCount val="4"/>
                <c:pt idx="0">
                  <c:v>6.049194</c:v>
                </c:pt>
                <c:pt idx="1">
                  <c:v>4.468</c:v>
                </c:pt>
                <c:pt idx="2">
                  <c:v>3.466901</c:v>
                </c:pt>
                <c:pt idx="3">
                  <c:v>4.3873670000000002</c:v>
                </c:pt>
              </c:numCache>
            </c:numRef>
          </c:val>
        </c:ser>
        <c:gapWidth val="50"/>
        <c:overlap val="100"/>
        <c:axId val="91554176"/>
        <c:axId val="91555712"/>
      </c:barChart>
      <c:catAx>
        <c:axId val="91554176"/>
        <c:scaling>
          <c:orientation val="maxMin"/>
        </c:scaling>
        <c:axPos val="l"/>
        <c:tickLblPos val="nextTo"/>
        <c:txPr>
          <a:bodyPr/>
          <a:lstStyle/>
          <a:p>
            <a:pPr>
              <a:defRPr sz="1500" b="1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91555712"/>
        <c:crosses val="autoZero"/>
        <c:auto val="1"/>
        <c:lblAlgn val="ctr"/>
        <c:lblOffset val="100"/>
      </c:catAx>
      <c:valAx>
        <c:axId val="91555712"/>
        <c:scaling>
          <c:orientation val="minMax"/>
          <c:max val="8"/>
        </c:scaling>
        <c:axPos val="t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ysDash"/>
            </a:ln>
          </c:spPr>
        </c:majorGridlines>
        <c:numFmt formatCode="#,##0" sourceLinked="0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91554176"/>
        <c:crosses val="autoZero"/>
        <c:crossBetween val="between"/>
        <c:majorUnit val="2"/>
      </c:valAx>
    </c:plotArea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plotArea>
      <c:layout/>
      <c:barChart>
        <c:barDir val="col"/>
        <c:grouping val="stacked"/>
        <c:ser>
          <c:idx val="0"/>
          <c:order val="0"/>
          <c:spPr>
            <a:solidFill>
              <a:srgbClr val="92D050"/>
            </a:solidFill>
          </c:spPr>
          <c:dPt>
            <c:idx val="1"/>
            <c:spPr>
              <a:solidFill>
                <a:srgbClr val="92D050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0"/>
                  <c:y val="-3.807106598984778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Val val="1"/>
          </c:dLbls>
          <c:cat>
            <c:strRef>
              <c:f>List2!$G$14:$G$18</c:f>
              <c:strCache>
                <c:ptCount val="5"/>
                <c:pt idx="0">
                  <c:v>Úhrada z dobývacích prostorů</c:v>
                </c:pt>
                <c:pt idx="1">
                  <c:v>Úhrada z vytěženého nerostu</c:v>
                </c:pt>
                <c:pt idx="2">
                  <c:v>Nadace OKD</c:v>
                </c:pt>
                <c:pt idx="3">
                  <c:v>sponzoring</c:v>
                </c:pt>
                <c:pt idx="4">
                  <c:v>dary</c:v>
                </c:pt>
              </c:strCache>
            </c:strRef>
          </c:cat>
          <c:val>
            <c:numRef>
              <c:f>List2!$H$14:$H$18</c:f>
              <c:numCache>
                <c:formatCode>0.00</c:formatCode>
                <c:ptCount val="5"/>
                <c:pt idx="0">
                  <c:v>0.39711500000000038</c:v>
                </c:pt>
                <c:pt idx="1">
                  <c:v>50.450869999999995</c:v>
                </c:pt>
                <c:pt idx="2">
                  <c:v>4.3873670000000002</c:v>
                </c:pt>
                <c:pt idx="3">
                  <c:v>28.459999999999987</c:v>
                </c:pt>
                <c:pt idx="4">
                  <c:v>39.4</c:v>
                </c:pt>
              </c:numCache>
            </c:numRef>
          </c:val>
        </c:ser>
        <c:gapWidth val="80"/>
        <c:overlap val="100"/>
        <c:axId val="91600768"/>
        <c:axId val="91602304"/>
      </c:barChart>
      <c:catAx>
        <c:axId val="9160076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91602304"/>
        <c:crosses val="autoZero"/>
        <c:auto val="1"/>
        <c:lblAlgn val="ctr"/>
        <c:lblOffset val="100"/>
      </c:catAx>
      <c:valAx>
        <c:axId val="91602304"/>
        <c:scaling>
          <c:orientation val="minMax"/>
        </c:scaling>
        <c:axPos val="l"/>
        <c:majorGridlines>
          <c:spPr>
            <a:ln w="12700">
              <a:prstDash val="sysDash"/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91600768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63" y="3"/>
            <a:ext cx="2946129" cy="497220"/>
          </a:xfrm>
          <a:prstGeom prst="rect">
            <a:avLst/>
          </a:prstGeom>
        </p:spPr>
        <p:txBody>
          <a:bodyPr vert="horz" lIns="95546" tIns="47772" rIns="95546" bIns="47772" rtlCol="0"/>
          <a:lstStyle>
            <a:lvl1pPr algn="r" defTabSz="914460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9FA5AB9-6E25-4E17-B602-A84E6D5E1968}" type="datetimeFigureOut">
              <a:rPr lang="cs-CZ"/>
              <a:pPr>
                <a:defRPr/>
              </a:pPr>
              <a:t>7.12.2012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693"/>
            <a:ext cx="2946130" cy="497219"/>
          </a:xfrm>
          <a:prstGeom prst="rect">
            <a:avLst/>
          </a:prstGeom>
        </p:spPr>
        <p:txBody>
          <a:bodyPr vert="horz" lIns="95546" tIns="47772" rIns="95546" bIns="47772" rtlCol="0" anchor="b"/>
          <a:lstStyle>
            <a:lvl1pPr algn="l" defTabSz="914460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63" y="9428693"/>
            <a:ext cx="2946129" cy="497219"/>
          </a:xfrm>
          <a:prstGeom prst="rect">
            <a:avLst/>
          </a:prstGeom>
        </p:spPr>
        <p:txBody>
          <a:bodyPr vert="horz" lIns="95546" tIns="47772" rIns="95546" bIns="47772" rtlCol="0" anchor="b"/>
          <a:lstStyle>
            <a:lvl1pPr algn="r" defTabSz="914460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80C7F74-EE41-487C-87D9-435ADC2E53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hlaví 5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130" cy="497220"/>
          </a:xfrm>
          <a:prstGeom prst="rect">
            <a:avLst/>
          </a:prstGeom>
        </p:spPr>
        <p:txBody>
          <a:bodyPr vert="horz" lIns="88166" tIns="44083" rIns="88166" bIns="44083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39491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130" cy="497220"/>
          </a:xfrm>
          <a:prstGeom prst="rect">
            <a:avLst/>
          </a:prstGeom>
        </p:spPr>
        <p:txBody>
          <a:bodyPr vert="horz" lIns="95546" tIns="47772" rIns="95546" bIns="47772" rtlCol="0"/>
          <a:lstStyle>
            <a:lvl1pPr algn="l" defTabSz="914460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63" y="3"/>
            <a:ext cx="2946129" cy="497220"/>
          </a:xfrm>
          <a:prstGeom prst="rect">
            <a:avLst/>
          </a:prstGeom>
        </p:spPr>
        <p:txBody>
          <a:bodyPr vert="horz" lIns="95546" tIns="47772" rIns="95546" bIns="47772" rtlCol="0"/>
          <a:lstStyle>
            <a:lvl1pPr algn="r" defTabSz="914460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14FCD0E-F3D1-4046-A66A-DFF672B1B9AB}" type="datetimeFigureOut">
              <a:rPr lang="cs-CZ"/>
              <a:pPr>
                <a:defRPr/>
              </a:pPr>
              <a:t>7.12.2012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6" tIns="47772" rIns="95546" bIns="47772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877" y="4715504"/>
            <a:ext cx="5437923" cy="4468048"/>
          </a:xfrm>
          <a:prstGeom prst="rect">
            <a:avLst/>
          </a:prstGeom>
        </p:spPr>
        <p:txBody>
          <a:bodyPr vert="horz" wrap="square" lIns="95546" tIns="47772" rIns="95546" bIns="4777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693"/>
            <a:ext cx="2946130" cy="497219"/>
          </a:xfrm>
          <a:prstGeom prst="rect">
            <a:avLst/>
          </a:prstGeom>
        </p:spPr>
        <p:txBody>
          <a:bodyPr vert="horz" lIns="95546" tIns="47772" rIns="95546" bIns="47772" rtlCol="0" anchor="b"/>
          <a:lstStyle>
            <a:lvl1pPr algn="l" defTabSz="914460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63" y="9428693"/>
            <a:ext cx="2946129" cy="497219"/>
          </a:xfrm>
          <a:prstGeom prst="rect">
            <a:avLst/>
          </a:prstGeom>
        </p:spPr>
        <p:txBody>
          <a:bodyPr vert="horz" lIns="95546" tIns="47772" rIns="95546" bIns="47772" rtlCol="0" anchor="b"/>
          <a:lstStyle>
            <a:lvl1pPr algn="r" defTabSz="914460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B071FF1-83DA-4BFF-80A5-66B4E03897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41824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77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75" algn="l" defTabSz="9477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7738" algn="l" defTabSz="9477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22400" algn="l" defTabSz="9477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5475" algn="l" defTabSz="947738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71039" algn="l" defTabSz="9484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45247" algn="l" defTabSz="9484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9455" algn="l" defTabSz="9484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93663" algn="l" defTabSz="9484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AEBCEE-0344-4286-8466-260157FB82AA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8"/>
          <p:cNvSpPr>
            <a:spLocks noChangeArrowheads="1"/>
          </p:cNvSpPr>
          <p:nvPr userDrawn="1"/>
        </p:nvSpPr>
        <p:spPr bwMode="auto">
          <a:xfrm>
            <a:off x="0" y="5289550"/>
            <a:ext cx="9145588" cy="714375"/>
          </a:xfrm>
          <a:prstGeom prst="rect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lIns="91452" tIns="45727" rIns="91452" bIns="45727" anchor="ctr"/>
          <a:lstStyle/>
          <a:p>
            <a:pPr algn="ctr" defTabSz="914400">
              <a:defRPr/>
            </a:pPr>
            <a:endParaRPr lang="cs-CZ">
              <a:solidFill>
                <a:srgbClr val="EBECED"/>
              </a:solidFill>
              <a:cs typeface="+mn-cs"/>
            </a:endParaRPr>
          </a:p>
        </p:txBody>
      </p:sp>
      <p:pic>
        <p:nvPicPr>
          <p:cNvPr id="5" name="Obrázek 16" descr="logo_OKD_RGB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3" y="528638"/>
            <a:ext cx="25336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10"/>
          <p:cNvSpPr>
            <a:spLocks noChangeArrowheads="1"/>
          </p:cNvSpPr>
          <p:nvPr userDrawn="1"/>
        </p:nvSpPr>
        <p:spPr bwMode="auto">
          <a:xfrm>
            <a:off x="0" y="4314825"/>
            <a:ext cx="9145588" cy="892175"/>
          </a:xfrm>
          <a:prstGeom prst="rect">
            <a:avLst/>
          </a:prstGeom>
          <a:solidFill>
            <a:schemeClr val="tx1"/>
          </a:solidFill>
          <a:ln w="25400" algn="ctr">
            <a:noFill/>
            <a:miter lim="800000"/>
            <a:headEnd/>
            <a:tailEnd/>
          </a:ln>
        </p:spPr>
        <p:txBody>
          <a:bodyPr lIns="91452" tIns="45727" rIns="91452" bIns="45727" anchor="ctr"/>
          <a:lstStyle/>
          <a:p>
            <a:pPr algn="ctr" defTabSz="914400">
              <a:defRPr/>
            </a:pPr>
            <a:endParaRPr lang="cs-CZ">
              <a:solidFill>
                <a:srgbClr val="EBECED"/>
              </a:solidFill>
              <a:cs typeface="+mn-cs"/>
            </a:endParaRPr>
          </a:p>
        </p:txBody>
      </p:sp>
      <p:sp>
        <p:nvSpPr>
          <p:cNvPr id="7" name="Obdélník 11"/>
          <p:cNvSpPr>
            <a:spLocks noChangeArrowheads="1"/>
          </p:cNvSpPr>
          <p:nvPr userDrawn="1"/>
        </p:nvSpPr>
        <p:spPr bwMode="auto">
          <a:xfrm>
            <a:off x="0" y="4244975"/>
            <a:ext cx="9145588" cy="71438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52" tIns="45727" rIns="91452" bIns="45727" anchor="ctr"/>
          <a:lstStyle/>
          <a:p>
            <a:pPr algn="ctr" defTabSz="914400">
              <a:defRPr/>
            </a:pPr>
            <a:endParaRPr lang="cs-CZ">
              <a:solidFill>
                <a:srgbClr val="EBECED"/>
              </a:solidFill>
              <a:cs typeface="+mn-cs"/>
            </a:endParaRPr>
          </a:p>
        </p:txBody>
      </p:sp>
      <p:sp>
        <p:nvSpPr>
          <p:cNvPr id="8" name="Obdélník 12"/>
          <p:cNvSpPr>
            <a:spLocks noChangeArrowheads="1"/>
          </p:cNvSpPr>
          <p:nvPr userDrawn="1"/>
        </p:nvSpPr>
        <p:spPr bwMode="auto">
          <a:xfrm>
            <a:off x="0" y="5216525"/>
            <a:ext cx="9145588" cy="73025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52" tIns="45727" rIns="91452" bIns="45727" anchor="ctr"/>
          <a:lstStyle/>
          <a:p>
            <a:pPr algn="ctr" defTabSz="914400">
              <a:defRPr/>
            </a:pPr>
            <a:endParaRPr lang="cs-CZ">
              <a:solidFill>
                <a:srgbClr val="EBECED"/>
              </a:solidFill>
              <a:cs typeface="+mn-cs"/>
            </a:endParaRPr>
          </a:p>
        </p:txBody>
      </p:sp>
      <p:sp>
        <p:nvSpPr>
          <p:cNvPr id="9" name="Obdélník 13"/>
          <p:cNvSpPr>
            <a:spLocks noChangeArrowheads="1"/>
          </p:cNvSpPr>
          <p:nvPr userDrawn="1"/>
        </p:nvSpPr>
        <p:spPr bwMode="auto">
          <a:xfrm>
            <a:off x="0" y="6005513"/>
            <a:ext cx="9145588" cy="71437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</p:spPr>
        <p:txBody>
          <a:bodyPr lIns="91452" tIns="45727" rIns="91452" bIns="45727" anchor="ctr"/>
          <a:lstStyle/>
          <a:p>
            <a:pPr algn="ctr" defTabSz="914400">
              <a:defRPr/>
            </a:pPr>
            <a:endParaRPr lang="cs-CZ">
              <a:solidFill>
                <a:srgbClr val="EBECED"/>
              </a:solidFill>
              <a:cs typeface="+mn-cs"/>
            </a:endParaRPr>
          </a:p>
        </p:txBody>
      </p:sp>
      <p:sp>
        <p:nvSpPr>
          <p:cNvPr id="10" name="Obdélník 12"/>
          <p:cNvSpPr>
            <a:spLocks noChangeArrowheads="1"/>
          </p:cNvSpPr>
          <p:nvPr userDrawn="1"/>
        </p:nvSpPr>
        <p:spPr bwMode="auto">
          <a:xfrm>
            <a:off x="0" y="6005513"/>
            <a:ext cx="9145588" cy="73025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91452" tIns="45727" rIns="91452" bIns="45727" anchor="ctr"/>
          <a:lstStyle/>
          <a:p>
            <a:pPr algn="ctr" defTabSz="914400">
              <a:defRPr/>
            </a:pPr>
            <a:endParaRPr lang="cs-CZ">
              <a:solidFill>
                <a:srgbClr val="EBECED"/>
              </a:solidFill>
              <a:cs typeface="+mn-cs"/>
            </a:endParaRPr>
          </a:p>
        </p:txBody>
      </p:sp>
      <p:sp>
        <p:nvSpPr>
          <p:cNvPr id="14339" name="Zástupný symbol pro nadpis 1"/>
          <p:cNvSpPr>
            <a:spLocks noGrp="1"/>
          </p:cNvSpPr>
          <p:nvPr>
            <p:ph type="ctrTitle"/>
          </p:nvPr>
        </p:nvSpPr>
        <p:spPr>
          <a:xfrm>
            <a:off x="544514" y="4246563"/>
            <a:ext cx="8188325" cy="1028700"/>
          </a:xfrm>
        </p:spPr>
        <p:txBody>
          <a:bodyPr/>
          <a:lstStyle>
            <a:lvl1pPr>
              <a:defRPr sz="3500" b="1" smtClean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</a:p>
        </p:txBody>
      </p:sp>
      <p:sp>
        <p:nvSpPr>
          <p:cNvPr id="14340" name="Zástupný symbol pro text 2"/>
          <p:cNvSpPr>
            <a:spLocks noGrp="1"/>
          </p:cNvSpPr>
          <p:nvPr>
            <p:ph type="subTitle" idx="1"/>
          </p:nvPr>
        </p:nvSpPr>
        <p:spPr>
          <a:xfrm>
            <a:off x="544515" y="5256214"/>
            <a:ext cx="8148636" cy="782637"/>
          </a:xfrm>
        </p:spPr>
        <p:txBody>
          <a:bodyPr anchor="ctr"/>
          <a:lstStyle>
            <a:lvl1pPr marL="0" indent="0">
              <a:buFont typeface="Wingdings" pitchFamily="2" charset="2"/>
              <a:buNone/>
              <a:defRPr sz="2500" smtClean="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25A29-3B13-4C37-85BA-ECF26AD7D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00A26-AA32-493A-B617-AAF7AF74460B}" type="datetime1">
              <a:rPr lang="cs-CZ"/>
              <a:pPr>
                <a:defRPr/>
              </a:pPr>
              <a:t>7.12.2012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"/>
            <a:ext cx="8231188" cy="104457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8789" y="1339850"/>
            <a:ext cx="4038600" cy="47053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9788" y="1339850"/>
            <a:ext cx="4040187" cy="47053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B1444-E3FC-4FF4-AFBA-4FE8FA237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E426D-5250-4AF0-914D-6654FD6463A4}" type="datetime1">
              <a:rPr lang="cs-CZ"/>
              <a:pPr>
                <a:defRPr/>
              </a:pPr>
              <a:t>7.12.2012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0" y="0"/>
            <a:ext cx="9145588" cy="1044575"/>
          </a:xfrm>
          <a:prstGeom prst="rect">
            <a:avLst/>
          </a:prstGeom>
          <a:solidFill>
            <a:schemeClr val="accent1"/>
          </a:solidFill>
          <a:ln w="25400" algn="ctr">
            <a:noFill/>
            <a:miter lim="800000"/>
            <a:headEnd/>
            <a:tailEnd/>
          </a:ln>
        </p:spPr>
        <p:txBody>
          <a:bodyPr lIns="91452" tIns="45727" rIns="91452" bIns="45727" anchor="ctr"/>
          <a:lstStyle/>
          <a:p>
            <a:pPr algn="ctr" defTabSz="914400">
              <a:defRPr/>
            </a:pPr>
            <a:endParaRPr lang="cs-CZ">
              <a:solidFill>
                <a:srgbClr val="EBECED"/>
              </a:solidFill>
              <a:cs typeface="+mn-cs"/>
            </a:endParaRPr>
          </a:p>
        </p:txBody>
      </p:sp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3118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8788" y="1339850"/>
            <a:ext cx="8231187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5100" y="6192838"/>
            <a:ext cx="21748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6F14515-AA37-4BC9-AC43-6620A2C4D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Obrázek 7" descr="logo_OKD_RGB.jpg"/>
          <p:cNvPicPr preferRelativeResize="0"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2675" y="6192838"/>
            <a:ext cx="1901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166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431EFED-6D56-4E48-AF35-FAE9A7D50846}" type="datetime1">
              <a:rPr lang="cs-CZ"/>
              <a:pPr>
                <a:defRPr/>
              </a:pPr>
              <a:t>7.12.2012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1" r:id="rId2"/>
    <p:sldLayoutId id="2147483942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defTabSz="947738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14400" algn="ctr" defTabSz="947738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371600" algn="ctr" defTabSz="947738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828800" algn="ctr" defTabSz="947738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608143" indent="-237104" algn="l" defTabSz="9484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82351" indent="-237104" algn="l" defTabSz="9484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559" indent="-237104" algn="l" defTabSz="9484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767" indent="-237104" algn="l" defTabSz="94841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karvina-staremesto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C:\Users\77kolarikova\Desktop\FOTKY ARCHÍV\DOLY\Důl Lazy\DSC_462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" y="0"/>
            <a:ext cx="91440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Nadpis 9"/>
          <p:cNvSpPr>
            <a:spLocks noGrp="1"/>
          </p:cNvSpPr>
          <p:nvPr>
            <p:ph type="ctrTitle"/>
          </p:nvPr>
        </p:nvSpPr>
        <p:spPr>
          <a:xfrm>
            <a:off x="503238" y="4246563"/>
            <a:ext cx="8188325" cy="1028700"/>
          </a:xfrm>
        </p:spPr>
        <p:txBody>
          <a:bodyPr/>
          <a:lstStyle/>
          <a:p>
            <a:r>
              <a:rPr lang="cs-CZ" dirty="0" smtClean="0"/>
              <a:t>OKD – partner rozvoje Karvinska</a:t>
            </a:r>
            <a:endParaRPr lang="cs-CZ" dirty="0"/>
          </a:p>
        </p:txBody>
      </p:sp>
      <p:pic>
        <p:nvPicPr>
          <p:cNvPr id="3077" name="Picture 7" descr="C:\Users\77kolarikova\Documents\CORPORATE IDENTITY\LOGA\OKD\logo_OKD_CM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338" y="533400"/>
            <a:ext cx="253841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 txBox="1">
            <a:spLocks/>
          </p:cNvSpPr>
          <p:nvPr/>
        </p:nvSpPr>
        <p:spPr bwMode="auto">
          <a:xfrm>
            <a:off x="539750" y="5256213"/>
            <a:ext cx="8361363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9144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cs-CZ" sz="2300" dirty="0" smtClean="0">
                <a:solidFill>
                  <a:schemeClr val="bg1"/>
                </a:solidFill>
                <a:latin typeface="+mn-lt"/>
                <a:cs typeface="+mn-cs"/>
              </a:rPr>
              <a:t>.</a:t>
            </a:r>
            <a:endParaRPr lang="en-US" sz="23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421687" y="0"/>
            <a:ext cx="8562514" cy="1044575"/>
          </a:xfrm>
        </p:spPr>
        <p:txBody>
          <a:bodyPr/>
          <a:lstStyle/>
          <a:p>
            <a:r>
              <a:rPr lang="cs-CZ" sz="3200" b="1" dirty="0" smtClean="0"/>
              <a:t>Dohody s obcemi jsou nezbytnou podmínkou činnosti OKD</a:t>
            </a:r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02724DF-A42B-44A9-AEB3-1D868C66B0F9}" type="slidenum">
              <a:rPr lang="cs-CZ" smtClean="0">
                <a:latin typeface="Arial" pitchFamily="34" charset="0"/>
              </a:rPr>
              <a:pPr/>
              <a:t>10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228600" y="1200868"/>
            <a:ext cx="5461000" cy="5595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000" indent="-36000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cs-CZ" sz="2000" noProof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V roce 2011 </a:t>
            </a:r>
            <a:r>
              <a:rPr lang="cs-CZ" sz="2000" b="1" noProof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darovala společnost OKD </a:t>
            </a:r>
            <a:r>
              <a:rPr lang="cs-CZ" sz="2000" b="1" dirty="0" smtClean="0">
                <a:solidFill>
                  <a:schemeClr val="tx1">
                    <a:lumMod val="75000"/>
                  </a:schemeClr>
                </a:solidFill>
              </a:rPr>
              <a:t>obcím </a:t>
            </a: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</a:rPr>
              <a:t>na základě </a:t>
            </a:r>
            <a:r>
              <a:rPr lang="cs-CZ" sz="2000" dirty="0" smtClean="0"/>
              <a:t>uzavřených dohod o zajištění ochrany nemovitostí a zájmů </a:t>
            </a: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ve formě příspěvků na obnovu a rozvoj </a:t>
            </a:r>
            <a:r>
              <a:rPr lang="cs-CZ" sz="20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71 </a:t>
            </a:r>
            <a:r>
              <a:rPr lang="cs-CZ" sz="20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miliónů korun</a:t>
            </a: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</a:p>
          <a:p>
            <a:pPr marL="360000" indent="-36000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cs-CZ" sz="20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Uzavření těchto dohod s městem nebo obcí</a:t>
            </a: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, na jejímž katastrálním území probíhá těžba, </a:t>
            </a:r>
            <a:r>
              <a:rPr lang="cs-CZ" sz="20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je jednou z nezbytných podmínek</a:t>
            </a: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 pro to, aby společnost </a:t>
            </a:r>
            <a:r>
              <a:rPr lang="cs-CZ" sz="20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OKD mohla realizovat svou činnost</a:t>
            </a:r>
          </a:p>
          <a:p>
            <a:pPr marL="360000" indent="-36000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cs-CZ" sz="2000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Městu Karviná společnost OKD v roce 2011 darovala 39,4 miliónu korun</a:t>
            </a:r>
          </a:p>
          <a:p>
            <a:pPr marL="360000" indent="-36000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lang="cs-CZ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 marL="360000" indent="-36000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kumimoji="0" lang="cs-CZ" b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75000"/>
                  </a:schemeClr>
                </a:solidFill>
              </a:rPr>
            </a:b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C:\Users\77sibrt\Favorites\Documents\MS-OKD\MS-OKD-Karviná\Pro web\Fotky 2\IMG_1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199" y="4038600"/>
            <a:ext cx="2678111" cy="1930400"/>
          </a:xfrm>
          <a:prstGeom prst="rect">
            <a:avLst/>
          </a:prstGeom>
          <a:noFill/>
        </p:spPr>
      </p:pic>
      <p:pic>
        <p:nvPicPr>
          <p:cNvPr id="1026" name="Picture 2" descr="C:\Users\77sibrt\Favorites\Documents\MS-OKD\MS-foto\MS-weby\wikipedia\DSC_4929KarvinaLaz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00" y="1511300"/>
            <a:ext cx="2654300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Users\77sibrt\Favorites\Documents\MS-OKD\MS-foto\wikipedia\KARVINSKÝ POTOK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682652"/>
            <a:ext cx="3995803" cy="3176935"/>
          </a:xfrm>
          <a:prstGeom prst="rect">
            <a:avLst/>
          </a:prstGeom>
          <a:noFill/>
        </p:spPr>
      </p:pic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Společenská odpovědnost OKD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24ECC-5D91-47DC-91BF-326445A4CE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7656" name="Picture 6" descr="http://dudu.webz.cz/HCB_Gudme.album/slides/IMG_7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837" y="1014608"/>
            <a:ext cx="2495550" cy="36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 descr="C:\Users\77sibrt\Favorites\Documents\MS-OKD\MS-foto\PLANET - REKULTIVACE\NO PAID\RSO_00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027135"/>
            <a:ext cx="3908121" cy="2730674"/>
          </a:xfrm>
          <a:prstGeom prst="rect">
            <a:avLst/>
          </a:prstGeom>
          <a:noFill/>
        </p:spPr>
      </p:pic>
      <p:pic>
        <p:nvPicPr>
          <p:cNvPr id="40963" name="Picture 3" descr="C:\Users\77sibrt\Favorites\Documents\MS-OKD\MS-foto\NADACE OKD - BROŽURA PODZIM 2010\FILADELFIA - p.Heider 2.11.2010\RSO_0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7483" y="4459266"/>
            <a:ext cx="3418105" cy="2400322"/>
          </a:xfrm>
          <a:prstGeom prst="rect">
            <a:avLst/>
          </a:prstGeom>
          <a:noFill/>
        </p:spPr>
      </p:pic>
      <p:pic>
        <p:nvPicPr>
          <p:cNvPr id="47106" name="Picture 2" descr="C:\Users\77sibrt\Favorites\Documents\MS-OKD\MS-foto\web\Majovak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4268" y="4484318"/>
            <a:ext cx="3568588" cy="2375270"/>
          </a:xfrm>
          <a:prstGeom prst="rect">
            <a:avLst/>
          </a:prstGeom>
          <a:noFill/>
        </p:spPr>
      </p:pic>
      <p:pic>
        <p:nvPicPr>
          <p:cNvPr id="47109" name="Picture 5" descr="C:\Users\77sibrt\Favorites\Documents\MS-OKD\MS-foto\web-english\želvič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5748" y="938739"/>
            <a:ext cx="2769840" cy="3545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Nadace OKD a Sponzoring</a:t>
            </a:r>
            <a:r>
              <a:rPr lang="en-US" sz="3200" b="1" dirty="0" smtClean="0"/>
              <a:t> –</a:t>
            </a:r>
            <a:r>
              <a:rPr lang="cs-CZ" sz="3200" b="1" dirty="0" smtClean="0"/>
              <a:t> další stamiliony do našeho regionu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185694" y="1067306"/>
            <a:ext cx="8504237" cy="2793494"/>
          </a:xfrm>
        </p:spPr>
        <p:txBody>
          <a:bodyPr/>
          <a:lstStyle/>
          <a:p>
            <a:pPr algn="just" eaLnBrk="1" hangingPunct="1">
              <a:spcBef>
                <a:spcPct val="30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cs-CZ" sz="1800" b="1" dirty="0" smtClean="0">
                <a:solidFill>
                  <a:schemeClr val="accent1"/>
                </a:solidFill>
              </a:rPr>
              <a:t>NADACE OKD</a:t>
            </a:r>
          </a:p>
          <a:p>
            <a:pPr>
              <a:buClr>
                <a:srgbClr val="006600"/>
              </a:buClr>
            </a:pP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Druhá největší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 firemní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nadace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 v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ČR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tx1">
                    <a:lumMod val="75000"/>
                  </a:schemeClr>
                </a:solidFill>
              </a:rPr>
              <a:t>– 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založena v </a:t>
            </a:r>
            <a:r>
              <a:rPr lang="cs-CZ" sz="1800" dirty="0">
                <a:solidFill>
                  <a:schemeClr val="tx1">
                    <a:lumMod val="75000"/>
                  </a:schemeClr>
                </a:solidFill>
              </a:rPr>
              <a:t>roce 2008 </a:t>
            </a:r>
            <a:endParaRPr lang="cs-CZ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rgbClr val="006600"/>
              </a:buClr>
            </a:pP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Za čtyři roky své existence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podpořila 1080 projektů a rozdělila mezi </a:t>
            </a:r>
            <a:b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projekty neziskových organizací a obcí 180 milionů Kč</a:t>
            </a:r>
          </a:p>
          <a:p>
            <a:pPr>
              <a:buClr>
                <a:srgbClr val="006600"/>
              </a:buClr>
            </a:pP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Společnost OKD 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se zavázala darovat nadaci každoročně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1 % hrubého zisku</a:t>
            </a:r>
            <a:endParaRPr lang="cs-CZ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rgbClr val="006600"/>
              </a:buClr>
            </a:pP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Nadace podporuje zdravotní a sociální projekty, kulturu a vzdělávání, </a:t>
            </a:r>
            <a:b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zaměřuje se na rozvoj komunitního života a ochranu životního prostředí</a:t>
            </a:r>
          </a:p>
          <a:p>
            <a:pPr>
              <a:buClr>
                <a:srgbClr val="006600"/>
              </a:buClr>
            </a:pP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Zhruba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85 % prostředků každoročně 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směřuje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do projektů v MS kraji</a:t>
            </a:r>
            <a:endParaRPr lang="cs-CZ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755650" lvl="1" indent="-287338" eaLnBrk="1" hangingPunct="1">
              <a:buFont typeface="Wingdings" pitchFamily="2" charset="2"/>
              <a:buNone/>
            </a:pPr>
            <a:r>
              <a:rPr lang="cs-CZ" sz="1800" dirty="0" smtClean="0">
                <a:solidFill>
                  <a:srgbClr val="4F5051"/>
                </a:solidFill>
              </a:rPr>
              <a:t> </a:t>
            </a:r>
          </a:p>
          <a:p>
            <a:pPr algn="just" eaLnBrk="1" hangingPunct="1">
              <a:spcBef>
                <a:spcPct val="30000"/>
              </a:spcBef>
              <a:spcAft>
                <a:spcPct val="30000"/>
              </a:spcAft>
              <a:buFont typeface="Wingdings" pitchFamily="2" charset="2"/>
              <a:buNone/>
            </a:pPr>
            <a:r>
              <a:rPr lang="cs-CZ" sz="1800" b="1" dirty="0" smtClean="0">
                <a:solidFill>
                  <a:schemeClr val="accent1"/>
                </a:solidFill>
              </a:rPr>
              <a:t>SPONZORING</a:t>
            </a:r>
          </a:p>
          <a:p>
            <a:pPr algn="just" eaLnBrk="1" hangingPunct="1">
              <a:spcBef>
                <a:spcPct val="30000"/>
              </a:spcBef>
              <a:spcAft>
                <a:spcPct val="30000"/>
              </a:spcAft>
            </a:pP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Společnost OKD dlouhodobě podporuje extraligový házenkářský klub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HCB OKD Karviná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 a druholigový fotbalový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MFK OKD Karviná</a:t>
            </a:r>
            <a:endParaRPr lang="cs-CZ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 eaLnBrk="1" hangingPunct="1">
              <a:spcBef>
                <a:spcPct val="30000"/>
              </a:spcBef>
              <a:spcAft>
                <a:spcPct val="30000"/>
              </a:spcAft>
            </a:pP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V oblasti kultury firma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podporuje řadu kulturních akcí 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v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Moravskoslezském kraji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 a na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Karvinsku</a:t>
            </a:r>
          </a:p>
          <a:p>
            <a:pPr algn="just" eaLnBrk="1" hangingPunct="1">
              <a:spcBef>
                <a:spcPct val="30000"/>
              </a:spcBef>
              <a:spcAft>
                <a:spcPct val="30000"/>
              </a:spcAft>
            </a:pP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Sponzoring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 společnosti OKD přesáhl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v roce 2011 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částku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35 miliónů korun</a:t>
            </a:r>
            <a:endParaRPr lang="cs-CZ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 eaLnBrk="1" hangingPunct="1">
              <a:spcBef>
                <a:spcPct val="30000"/>
              </a:spcBef>
              <a:spcAft>
                <a:spcPct val="30000"/>
              </a:spcAft>
            </a:pPr>
            <a:endParaRPr lang="en-US" sz="1800" dirty="0" smtClean="0">
              <a:solidFill>
                <a:srgbClr val="4F5051"/>
              </a:solidFill>
            </a:endParaRPr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50B35-A684-4B38-9D4B-264AF988D32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0062" y="1058671"/>
            <a:ext cx="1722926" cy="86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421687" y="0"/>
            <a:ext cx="8562514" cy="1044575"/>
          </a:xfrm>
        </p:spPr>
        <p:txBody>
          <a:bodyPr/>
          <a:lstStyle/>
          <a:p>
            <a:r>
              <a:rPr lang="cs-CZ" sz="3200" b="1" dirty="0" smtClean="0"/>
              <a:t>Nadace OKD podpořila v Karviné více než sto projektů částkou přes 18 miliónů korun</a:t>
            </a:r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02724DF-A42B-44A9-AEB3-1D868C66B0F9}" type="slidenum">
              <a:rPr lang="cs-CZ" smtClean="0">
                <a:latin typeface="Arial" pitchFamily="34" charset="0"/>
              </a:rPr>
              <a:pPr/>
              <a:t>13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" y="1077239"/>
            <a:ext cx="489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accent1"/>
                </a:solidFill>
              </a:rPr>
              <a:t>NADACE OKD – PODPORA KARVINÉ</a:t>
            </a:r>
            <a:endParaRPr lang="cs-CZ" sz="2000" b="1" dirty="0">
              <a:solidFill>
                <a:schemeClr val="accent1"/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4609577" y="1427207"/>
            <a:ext cx="4536011" cy="26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000" indent="-36000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cs-CZ" b="1" noProof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Nadace OKD podpořila </a:t>
            </a:r>
            <a:r>
              <a:rPr lang="cs-CZ" noProof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od svého vzniku v roce 2008 </a:t>
            </a:r>
            <a:r>
              <a:rPr lang="cs-CZ" b="1" noProof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107 projektů města Karviná nebo místních neziskových organizací</a:t>
            </a:r>
            <a:endParaRPr lang="cs-CZ" b="1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 marL="360000" indent="-36000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cs-CZ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Nadace OKD věnovala na podporu obecně prospěšných projektů </a:t>
            </a:r>
            <a:br>
              <a:rPr lang="cs-CZ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</a:br>
            <a:r>
              <a:rPr lang="cs-CZ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v Karviné </a:t>
            </a:r>
            <a:r>
              <a:rPr lang="cs-CZ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za čtyři roky své existence </a:t>
            </a:r>
            <a:r>
              <a:rPr lang="cs-CZ" b="1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18,5 miliónů korun</a:t>
            </a:r>
          </a:p>
          <a:p>
            <a:pPr marL="360000" indent="-36000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endParaRPr kumimoji="0" lang="cs-CZ" b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75000"/>
                  </a:schemeClr>
                </a:solidFill>
              </a:rPr>
            </a:b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Graf 9"/>
          <p:cNvGraphicFramePr>
            <a:graphicFrameLocks noGrp="1"/>
          </p:cNvGraphicFramePr>
          <p:nvPr/>
        </p:nvGraphicFramePr>
        <p:xfrm>
          <a:off x="365517" y="1153306"/>
          <a:ext cx="4294165" cy="5016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 descr="C:\Users\77sibrt\Favorites\Documents\MS-OKD\MS-foto\MS-NOKD-projekty\NADACE OKD - BROŽURA PODZIM 2010\FILADELFIA - p.Heider 2.11.2010\RSO_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4200" y="4267200"/>
            <a:ext cx="2866025" cy="2033392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0" y="162139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milióny Kč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Rekultivace – OKD vrací krajině život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CF19E0-FC76-4B9E-91C6-B95AE67FB04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31748" name="Picture 27" descr="C:\Users\77kolarikova\Desktop\FOTKY ARCHÍV\Rekultivace - výběr\DSC_0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9764" y="4032055"/>
            <a:ext cx="2700338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828675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33400" indent="-533400" defTabSz="9144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endParaRPr lang="cs-CZ" sz="1600" dirty="0">
              <a:latin typeface="+mn-lt"/>
              <a:cs typeface="+mn-cs"/>
            </a:endParaRPr>
          </a:p>
        </p:txBody>
      </p:sp>
      <p:sp>
        <p:nvSpPr>
          <p:cNvPr id="30728" name="Zástupný symbol pro obsah 2"/>
          <p:cNvSpPr>
            <a:spLocks noGrp="1"/>
          </p:cNvSpPr>
          <p:nvPr>
            <p:ph idx="1"/>
          </p:nvPr>
        </p:nvSpPr>
        <p:spPr>
          <a:xfrm>
            <a:off x="437453" y="1133237"/>
            <a:ext cx="5412202" cy="5079673"/>
          </a:xfrm>
        </p:spPr>
        <p:txBody>
          <a:bodyPr/>
          <a:lstStyle/>
          <a:p>
            <a:pPr>
              <a:buClr>
                <a:srgbClr val="006600"/>
              </a:buClr>
            </a:pP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O podobě konkrétního území, které prochází rekultivací, a jeho dalším využití rozhoduje společnost OKD vždy ve spolupráci s městy, obcemi a občanskou veřejností </a:t>
            </a:r>
          </a:p>
          <a:p>
            <a:pPr>
              <a:buClr>
                <a:srgbClr val="006600"/>
              </a:buClr>
            </a:pP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Na rekultivaci krajiny 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v Ostravsko-karvinském revíru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směřovaly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od roku 1991 3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miliardy Kč</a:t>
            </a:r>
          </a:p>
          <a:p>
            <a:pPr>
              <a:buClr>
                <a:srgbClr val="006600"/>
              </a:buClr>
            </a:pP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Náklady v oblasti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důlních škod 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fyzických a právnických osob dosáhly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7 miliard Kč</a:t>
            </a:r>
          </a:p>
          <a:p>
            <a:pPr>
              <a:buClr>
                <a:srgbClr val="006600"/>
              </a:buClr>
            </a:pP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V roce 2011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 bylo vynaloženo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na rekultivace 257 miliónů korun (171 miliónů 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představovaly interní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zdroje OKD, 86 miliónů 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prostředky </a:t>
            </a:r>
            <a:b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z programu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 Revitalizace MSK kraje)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. </a:t>
            </a:r>
          </a:p>
          <a:p>
            <a:pPr>
              <a:buClr>
                <a:srgbClr val="006600"/>
              </a:buClr>
            </a:pP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V roce 2011 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bylo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ukončeno 8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 větších rekultivačních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akcí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 na rozloze  přes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111 hektarů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zahájeny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 byly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4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 větší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projekty</a:t>
            </a:r>
          </a:p>
          <a:p>
            <a:pPr>
              <a:buClr>
                <a:srgbClr val="006600"/>
              </a:buClr>
            </a:pP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V roce 2011 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bylo v realizaci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57 rekultivačních akcí</a:t>
            </a:r>
          </a:p>
          <a:p>
            <a:pPr>
              <a:buClr>
                <a:srgbClr val="006600"/>
              </a:buClr>
            </a:pPr>
            <a:endParaRPr lang="cs-CZ" sz="1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4033" name="Picture 1" descr="C:\Users\77sibrt\Documents\MS-OKD\MS-foto\PLANET - REKULTIVACE\KARVINSKÝ POTOK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2805" y="1500391"/>
            <a:ext cx="2718148" cy="1992109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421687" y="0"/>
            <a:ext cx="8562514" cy="1044575"/>
          </a:xfrm>
        </p:spPr>
        <p:txBody>
          <a:bodyPr/>
          <a:lstStyle/>
          <a:p>
            <a:r>
              <a:rPr lang="cs-CZ" sz="3200" b="1" dirty="0" smtClean="0"/>
              <a:t>V roce 2011 směřovalo do Karviné z OKD více než 123 miliónů korun</a:t>
            </a:r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02724DF-A42B-44A9-AEB3-1D868C66B0F9}" type="slidenum">
              <a:rPr lang="cs-CZ" smtClean="0">
                <a:latin typeface="Arial" pitchFamily="34" charset="0"/>
              </a:rPr>
              <a:pPr/>
              <a:t>15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016000" y="1077239"/>
            <a:ext cx="707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accent1"/>
                </a:solidFill>
              </a:rPr>
              <a:t>PROSTŘEDKY SMĚŘUJÍCÍ DO KARVINÉ – ROK 2011</a:t>
            </a:r>
            <a:endParaRPr lang="cs-CZ" sz="2000" b="1" dirty="0">
              <a:solidFill>
                <a:schemeClr val="accent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162139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milióny Kč</a:t>
            </a:r>
            <a:endParaRPr lang="cs-CZ" b="1" dirty="0"/>
          </a:p>
        </p:txBody>
      </p:sp>
      <p:graphicFrame>
        <p:nvGraphicFramePr>
          <p:cNvPr id="11" name="Graf 10"/>
          <p:cNvGraphicFramePr>
            <a:graphicFrameLocks noGrp="1"/>
          </p:cNvGraphicFramePr>
          <p:nvPr/>
        </p:nvGraphicFramePr>
        <p:xfrm>
          <a:off x="279400" y="1917700"/>
          <a:ext cx="8866188" cy="4514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/>
              <a:t>Spolehněme se na uhlí…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AE9EE4-E894-4383-83DE-CA0B5F60E44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9940" name="Picture 6" descr="http://lh4.ggpht.com/_ZQDdUvmDM2E/SZxjfy_4ltI/AAAAAAAAPS4/OxpbL55MKlQ/s800/_RSO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0288"/>
            <a:ext cx="9145588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3"/>
          <p:cNvSpPr>
            <a:spLocks noChangeArrowheads="1"/>
          </p:cNvSpPr>
          <p:nvPr/>
        </p:nvSpPr>
        <p:spPr bwMode="auto">
          <a:xfrm>
            <a:off x="2719388" y="3690938"/>
            <a:ext cx="6116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 děkuji vám za pozornost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5"/>
          <p:cNvSpPr>
            <a:spLocks noGrp="1"/>
          </p:cNvSpPr>
          <p:nvPr>
            <p:ph type="title"/>
          </p:nvPr>
        </p:nvSpPr>
        <p:spPr>
          <a:xfrm>
            <a:off x="398463" y="0"/>
            <a:ext cx="8545512" cy="1044575"/>
          </a:xfrm>
        </p:spPr>
        <p:txBody>
          <a:bodyPr/>
          <a:lstStyle/>
          <a:p>
            <a:r>
              <a:rPr lang="cs-CZ" sz="3200" b="1" dirty="0" smtClean="0"/>
              <a:t>Záměry OKD v lokalitě </a:t>
            </a:r>
            <a:r>
              <a:rPr lang="cs-CZ" sz="3200" b="1" dirty="0" err="1" smtClean="0"/>
              <a:t>Karviná</a:t>
            </a:r>
            <a:r>
              <a:rPr lang="cs-CZ" sz="3200" b="1" dirty="0" smtClean="0"/>
              <a:t>-Staré Město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A3FB3-1134-4B40-A643-86143F5E65D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050" name="Picture 2" descr="C:\Users\77sibrt\Favorites\Documents\MS-OKD\MS-foto\MS-doly\RSO_00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39660"/>
            <a:ext cx="9145588" cy="5819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688388" cy="1044575"/>
          </a:xfrm>
        </p:spPr>
        <p:txBody>
          <a:bodyPr/>
          <a:lstStyle/>
          <a:p>
            <a:r>
              <a:rPr lang="cs-CZ" sz="3200" b="1" dirty="0" smtClean="0"/>
              <a:t>OKD o svých záměrech otevřeně komunikuje se všemi zainteresovanými stranami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185695" y="1156206"/>
            <a:ext cx="5567405" cy="5142994"/>
          </a:xfrm>
        </p:spPr>
        <p:txBody>
          <a:bodyPr/>
          <a:lstStyle/>
          <a:p>
            <a:pPr>
              <a:buClr>
                <a:srgbClr val="006600"/>
              </a:buClr>
            </a:pP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V dobývacím prostoru Karviná – Doly I se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pod lokalitou </a:t>
            </a:r>
            <a:r>
              <a:rPr lang="cs-CZ" sz="1800" b="1" dirty="0" err="1" smtClean="0">
                <a:solidFill>
                  <a:schemeClr val="tx1">
                    <a:lumMod val="75000"/>
                  </a:schemeClr>
                </a:solidFill>
              </a:rPr>
              <a:t>Karviná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-Staré Město nachází více než 20 miliónů tun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 vytěžitelných zásob</a:t>
            </a:r>
          </a:p>
          <a:p>
            <a:pPr>
              <a:buClr>
                <a:srgbClr val="006600"/>
              </a:buClr>
            </a:pP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Plánovaná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těžba by ovlivnila život lidí 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hlavně v </a:t>
            </a:r>
            <a:r>
              <a:rPr lang="cs-CZ" sz="1800" b="1" dirty="0" err="1" smtClean="0">
                <a:solidFill>
                  <a:schemeClr val="tx1">
                    <a:lumMod val="75000"/>
                  </a:schemeClr>
                </a:solidFill>
              </a:rPr>
              <a:t>Karviné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-Starém Městě, 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částečně v dalších obcích</a:t>
            </a:r>
          </a:p>
          <a:p>
            <a:pPr>
              <a:buClr>
                <a:srgbClr val="006600"/>
              </a:buClr>
            </a:pP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Společnost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OKD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 v roce 2011 předložila své záměry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v rámci přípravy nového územního plánu města Karviná po roce 2015</a:t>
            </a:r>
          </a:p>
          <a:p>
            <a:pPr>
              <a:buClr>
                <a:srgbClr val="006600"/>
              </a:buClr>
            </a:pP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Společnost OKD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v březnu 2012 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oficiálně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předložila MŽP ČR záměr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pokračovat v hornické činnosti v Dole Karviná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, závodu ČSA do roku 2035, čímž zahájila legislativní proces vedoucí </a:t>
            </a:r>
            <a:b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k možnému rozšíření těžby</a:t>
            </a:r>
          </a:p>
          <a:p>
            <a:pPr>
              <a:buClr>
                <a:srgbClr val="006600"/>
              </a:buClr>
            </a:pP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Společnost OKD zahájila jednání 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se zástupci firem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v průmyslové zóně Karviná Nové Pole</a:t>
            </a:r>
          </a:p>
          <a:p>
            <a:pPr>
              <a:buClr>
                <a:srgbClr val="006600"/>
              </a:buClr>
            </a:pP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V březnu 2012 firma představila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 své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záměry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obyvatelům Karviné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 v rámci veřejného jednání</a:t>
            </a:r>
          </a:p>
          <a:p>
            <a:pPr>
              <a:buClr>
                <a:srgbClr val="006600"/>
              </a:buClr>
            </a:pPr>
            <a:endParaRPr lang="cs-CZ" sz="1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50B35-A684-4B38-9D4B-264AF988D32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27" name="Picture 3" descr="C:\Users\77sibrt\Favorites\Documents\MS-OKD\MS-OKD-Karviná\Pro web\Fotky\CSA Site\DSC_330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7600" y="1498600"/>
            <a:ext cx="2755899" cy="2019101"/>
          </a:xfrm>
          <a:prstGeom prst="rect">
            <a:avLst/>
          </a:prstGeom>
          <a:noFill/>
        </p:spPr>
      </p:pic>
      <p:pic>
        <p:nvPicPr>
          <p:cNvPr id="1028" name="Picture 4" descr="C:\Users\77sibrt\Favorites\Documents\MS-OKD\MS-OKD-Karviná\Pro web\Fotky\CSA Site\DSC_333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4900" y="3989340"/>
            <a:ext cx="2755900" cy="19589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Společnost OKD musí dosáhnout dohody se všemi majiteli domů a pozemků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185695" y="1168906"/>
            <a:ext cx="5478506" cy="5130294"/>
          </a:xfrm>
        </p:spPr>
        <p:txBody>
          <a:bodyPr/>
          <a:lstStyle/>
          <a:p>
            <a:pPr>
              <a:buClr>
                <a:srgbClr val="006600"/>
              </a:buClr>
            </a:pP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Případné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těžbě musí předcházet zpracování dokumentace k posouzení vlivů hornické činnosti na životní prostředí 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(tzv. proces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EIA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) a vydání souhlasného stanoviska MŽP ČR k záměru hornické činnosti. Dalším krokem je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vyřešení střetů zájmů dle §33 tzv. horního zákona</a:t>
            </a:r>
            <a:endParaRPr lang="cs-CZ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buClr>
                <a:srgbClr val="006600"/>
              </a:buClr>
            </a:pP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OKD musí uzavřít dohody se všemi majiteli domů a pozemků ohrožených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těžbou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. Teprve pak je možné podat na příslušný obvodní báňský úřad žádost o povolení hornické činnosti</a:t>
            </a:r>
          </a:p>
          <a:p>
            <a:pPr>
              <a:buClr>
                <a:srgbClr val="006600"/>
              </a:buClr>
            </a:pP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Vzhledem ke složitosti legislativních procedur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nelze 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ani při pozitivním vývoji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předpokládat začátek těžby před rokem 2016</a:t>
            </a:r>
          </a:p>
          <a:p>
            <a:pPr>
              <a:buClr>
                <a:srgbClr val="006600"/>
              </a:buClr>
            </a:pP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Firma k projektu zřídila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</a:rPr>
              <a:t>speciální internetové stránky 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www.</a:t>
            </a:r>
            <a:r>
              <a:rPr lang="cs-CZ" sz="1800" b="1" dirty="0" err="1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karvina</a:t>
            </a:r>
            <a:r>
              <a:rPr lang="cs-CZ" sz="1800" b="1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-</a:t>
            </a:r>
            <a:r>
              <a:rPr lang="cs-CZ" sz="1800" b="1" dirty="0" err="1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staremesto.cz</a:t>
            </a:r>
            <a:r>
              <a:rPr lang="cs-CZ" sz="1800" dirty="0" smtClean="0">
                <a:solidFill>
                  <a:schemeClr val="tx1">
                    <a:lumMod val="75000"/>
                  </a:schemeClr>
                </a:solidFill>
              </a:rPr>
              <a:t>, kde se mohou zájemci seznámit se záměry OKD, aktuální situací a postupem, jak řešit případné majetkové nároky ve vztahu k firmě</a:t>
            </a:r>
          </a:p>
          <a:p>
            <a:pPr>
              <a:buClr>
                <a:srgbClr val="006600"/>
              </a:buClr>
            </a:pPr>
            <a:endParaRPr lang="cs-CZ" sz="18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 eaLnBrk="1" hangingPunct="1">
              <a:spcBef>
                <a:spcPct val="30000"/>
              </a:spcBef>
              <a:spcAft>
                <a:spcPct val="30000"/>
              </a:spcAft>
            </a:pPr>
            <a:endParaRPr lang="en-US" sz="1800" dirty="0" smtClean="0">
              <a:solidFill>
                <a:srgbClr val="4F5051"/>
              </a:solidFill>
            </a:endParaRPr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50B35-A684-4B38-9D4B-264AF988D32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0" name="Picture 2" descr="C:\Users\77sibrt\Favorites\Documents\MS-OKD\MS-OKD-Karviná\Pro web\Fotky\CSA Site\DSC_302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695" y="1474222"/>
            <a:ext cx="2736405" cy="2081778"/>
          </a:xfrm>
          <a:prstGeom prst="rect">
            <a:avLst/>
          </a:prstGeom>
          <a:noFill/>
        </p:spPr>
      </p:pic>
      <p:pic>
        <p:nvPicPr>
          <p:cNvPr id="8" name="Picture 2" descr="C:\Users\77sibrt\Favorites\Documents\MS-OKD\MS-foto\MS-doly\RSO_00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9921" y="4000500"/>
            <a:ext cx="2760880" cy="1955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Význam OKD pro region</a:t>
            </a:r>
            <a:endParaRPr lang="cs-CZ" sz="3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F9D476-8E37-4F80-9599-B616246F214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4608"/>
            <a:ext cx="9145588" cy="584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/>
              <a:t>Lidé jsou a budou klíčovým faktorem úspěchu OKD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269D5E-5DA7-4BAA-92CB-2B5A4CF4A5B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7655" name="Text Box 13"/>
          <p:cNvSpPr txBox="1">
            <a:spLocks noChangeArrowheads="1"/>
          </p:cNvSpPr>
          <p:nvPr/>
        </p:nvSpPr>
        <p:spPr bwMode="auto">
          <a:xfrm>
            <a:off x="167363" y="1127343"/>
            <a:ext cx="6083126" cy="5693866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0" indent="-360000">
              <a:spcBef>
                <a:spcPts val="600"/>
              </a:spcBef>
              <a:buClr>
                <a:srgbClr val="006600"/>
              </a:buClr>
              <a:buFont typeface="Wingdings" pitchFamily="2" charset="2"/>
              <a:buChar char="§"/>
              <a:defRPr/>
            </a:pPr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Společnost</a:t>
            </a:r>
            <a: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  <a:t> OKD</a:t>
            </a:r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 je </a:t>
            </a:r>
            <a: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  <a:t>největším zaměstnavatelem </a:t>
            </a:r>
            <a:b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v Moravskoslezském kraji, dává práci </a:t>
            </a:r>
            <a: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  <a:t>18 000 </a:t>
            </a:r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lidí</a:t>
            </a:r>
          </a:p>
          <a:p>
            <a:pPr marL="360000" indent="-360000">
              <a:spcBef>
                <a:spcPts val="600"/>
              </a:spcBef>
              <a:buClr>
                <a:srgbClr val="006600"/>
              </a:buClr>
              <a:buFont typeface="Wingdings" pitchFamily="2" charset="2"/>
              <a:buChar char="§"/>
              <a:defRPr/>
            </a:pPr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Průměrný plat horníků dosahoval v roce 2011 </a:t>
            </a:r>
            <a: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  <a:t>35 200 Kč </a:t>
            </a:r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(o </a:t>
            </a:r>
            <a: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  <a:t>50 % více než </a:t>
            </a:r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průměr v </a:t>
            </a:r>
            <a: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  <a:t>regionu</a:t>
            </a:r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</a:p>
          <a:p>
            <a:pPr marL="360000" indent="-360000">
              <a:spcBef>
                <a:spcPts val="600"/>
              </a:spcBef>
              <a:buClr>
                <a:srgbClr val="006600"/>
              </a:buClr>
              <a:buFont typeface="Wingdings" pitchFamily="2" charset="2"/>
              <a:buChar char="§"/>
              <a:defRPr/>
            </a:pPr>
            <a: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  <a:t>Zaměstnanci mají </a:t>
            </a:r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nárok na </a:t>
            </a:r>
            <a: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  <a:t>řadu nadstandardních </a:t>
            </a:r>
            <a:r>
              <a:rPr lang="cs-CZ" b="1" dirty="0" err="1" smtClean="0">
                <a:solidFill>
                  <a:schemeClr val="tx1">
                    <a:lumMod val="75000"/>
                  </a:schemeClr>
                </a:solidFill>
              </a:rPr>
              <a:t>benefitů</a:t>
            </a:r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 (penzijní a životní připojištění, příspěvky na dovolenou a Vánoce, volnočasové aktivity…)</a:t>
            </a:r>
          </a:p>
          <a:p>
            <a:pPr marL="360000" indent="-360000">
              <a:spcBef>
                <a:spcPts val="600"/>
              </a:spcBef>
              <a:buClr>
                <a:srgbClr val="006600"/>
              </a:buClr>
              <a:defRPr/>
            </a:pPr>
            <a:endParaRPr lang="cs-CZ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360000" indent="-360000">
              <a:spcBef>
                <a:spcPts val="600"/>
              </a:spcBef>
              <a:buClr>
                <a:srgbClr val="006600"/>
              </a:buClr>
              <a:buFont typeface="Wingdings" pitchFamily="2" charset="2"/>
              <a:buChar char="§"/>
              <a:defRPr/>
            </a:pPr>
            <a: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  <a:t>Společnost OKD spolupracuje se školami </a:t>
            </a:r>
            <a:b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  <a:t>v regionu </a:t>
            </a:r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na přípravě kvalifikovaných pracovníků:</a:t>
            </a:r>
          </a:p>
          <a:p>
            <a:pPr marL="874800" lvl="2" indent="-285750">
              <a:spcBef>
                <a:spcPts val="600"/>
              </a:spcBef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impulz k obnovení </a:t>
            </a:r>
            <a: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  <a:t>hornického učňovského </a:t>
            </a:r>
            <a:b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a </a:t>
            </a:r>
            <a: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  <a:t>maturitního</a:t>
            </a:r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 školství (Karviná, Havířov)</a:t>
            </a:r>
          </a:p>
          <a:p>
            <a:pPr marL="874800" lvl="2" indent="-285750">
              <a:spcBef>
                <a:spcPts val="600"/>
              </a:spcBef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spolupráce </a:t>
            </a:r>
            <a:r>
              <a:rPr lang="cs-CZ" dirty="0">
                <a:solidFill>
                  <a:schemeClr val="tx1">
                    <a:lumMod val="75000"/>
                  </a:schemeClr>
                </a:solidFill>
              </a:rPr>
              <a:t>s </a:t>
            </a:r>
            <a: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  <a:t>VŠB-TU Ostrava</a:t>
            </a:r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cs-CZ" dirty="0">
                <a:solidFill>
                  <a:schemeClr val="tx1">
                    <a:lumMod val="75000"/>
                  </a:schemeClr>
                </a:solidFill>
              </a:rPr>
              <a:t>(podpora studentů, participace </a:t>
            </a:r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na </a:t>
            </a:r>
            <a:r>
              <a:rPr lang="cs-CZ" dirty="0">
                <a:solidFill>
                  <a:schemeClr val="tx1">
                    <a:lumMod val="75000"/>
                  </a:schemeClr>
                </a:solidFill>
              </a:rPr>
              <a:t>výzkumných </a:t>
            </a:r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projektech)</a:t>
            </a:r>
          </a:p>
          <a:p>
            <a:pPr marL="874800" lvl="2" indent="-285750">
              <a:spcBef>
                <a:spcPts val="600"/>
              </a:spcBef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cs-CZ" b="1" dirty="0" smtClean="0">
                <a:solidFill>
                  <a:schemeClr val="tx1">
                    <a:lumMod val="75000"/>
                  </a:schemeClr>
                </a:solidFill>
              </a:rPr>
              <a:t>stipendia</a:t>
            </a:r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 a další podpora studentů (praxe </a:t>
            </a:r>
            <a:br>
              <a:rPr lang="cs-CZ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>a letní brigády v OKD, jistota zaměstnání po ukončení studia)</a:t>
            </a:r>
            <a:endParaRPr lang="cs-CZ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defRPr/>
            </a:pPr>
            <a:endParaRPr lang="cs-CZ" b="1" dirty="0" smtClean="0"/>
          </a:p>
        </p:txBody>
      </p:sp>
      <p:pic>
        <p:nvPicPr>
          <p:cNvPr id="39941" name="Picture 5" descr="C:\Users\77sibrt\Favorites\Documents\MS-OKD\MS-foto\lidé\NO PAID\RSO_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7600" y="1487512"/>
            <a:ext cx="2706435" cy="1979587"/>
          </a:xfrm>
          <a:prstGeom prst="rect">
            <a:avLst/>
          </a:prstGeom>
          <a:noFill/>
        </p:spPr>
      </p:pic>
      <p:pic>
        <p:nvPicPr>
          <p:cNvPr id="1026" name="Picture 2" descr="C:\Users\77sibrt\Favorites\Documents\MS-OKD\MS-foto\MS-lidé\RSO_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7600" y="3991279"/>
            <a:ext cx="2705100" cy="1977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421687" y="0"/>
            <a:ext cx="8562514" cy="1044575"/>
          </a:xfrm>
        </p:spPr>
        <p:txBody>
          <a:bodyPr/>
          <a:lstStyle/>
          <a:p>
            <a:r>
              <a:rPr lang="cs-CZ" sz="3200" b="1" dirty="0" smtClean="0"/>
              <a:t>12 % zaměstnaných obyvatel Karviné pracuje pro OKD</a:t>
            </a:r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02724DF-A42B-44A9-AEB3-1D868C66B0F9}" type="slidenum">
              <a:rPr lang="cs-CZ" smtClean="0">
                <a:latin typeface="Arial" pitchFamily="34" charset="0"/>
              </a:rPr>
              <a:pPr/>
              <a:t>7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162838" y="1014609"/>
            <a:ext cx="4935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accent1"/>
                </a:solidFill>
              </a:rPr>
              <a:t>PODÍL OKD NA ZAMĚSTNANOSTI </a:t>
            </a:r>
            <a:br>
              <a:rPr lang="cs-CZ" sz="2000" b="1" dirty="0" smtClean="0">
                <a:solidFill>
                  <a:schemeClr val="accent1"/>
                </a:solidFill>
              </a:rPr>
            </a:br>
            <a:r>
              <a:rPr lang="cs-CZ" sz="2000" b="1" dirty="0" smtClean="0">
                <a:solidFill>
                  <a:schemeClr val="accent1"/>
                </a:solidFill>
              </a:rPr>
              <a:t>NA KARVINSKU</a:t>
            </a:r>
            <a:endParaRPr lang="cs-CZ" sz="2000" b="1" dirty="0">
              <a:solidFill>
                <a:schemeClr val="accent1"/>
              </a:solidFill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4722311" y="1201738"/>
            <a:ext cx="4536011" cy="304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000" indent="-36000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cs-CZ" noProof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V okrese Karviná </a:t>
            </a:r>
            <a:r>
              <a:rPr lang="cs-CZ" b="1" noProof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pracuje pro společnost OKD více než 8 % ekonomicky aktivních obyvatel</a:t>
            </a:r>
            <a:r>
              <a:rPr lang="cs-CZ" noProof="0" dirty="0" smtClean="0">
                <a:solidFill>
                  <a:schemeClr val="tx1">
                    <a:lumMod val="75000"/>
                  </a:schemeClr>
                </a:solidFill>
                <a:latin typeface="+mj-lt"/>
              </a:rPr>
              <a:t>, kteří mají zaměstnání</a:t>
            </a:r>
            <a:endParaRPr lang="cs-CZ" b="1" noProof="0" dirty="0" smtClean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 marL="360000" indent="-36000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kumimoji="0" lang="cs-CZ" b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Téměř </a:t>
            </a:r>
            <a:r>
              <a:rPr kumimoji="0" lang="cs-CZ" b="1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12 %</a:t>
            </a:r>
            <a:r>
              <a:rPr kumimoji="0" lang="cs-CZ" b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zaměstnaných </a:t>
            </a:r>
            <a:r>
              <a:rPr kumimoji="0" lang="cs-CZ" b="1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obyvatel Karviné pracuje pro společnost OKD</a:t>
            </a:r>
            <a:r>
              <a:rPr kumimoji="0" lang="cs-CZ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což představuje </a:t>
            </a:r>
            <a:r>
              <a:rPr kumimoji="0" lang="cs-CZ" b="1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více než 3000 lidí</a:t>
            </a:r>
          </a:p>
          <a:p>
            <a:pPr marL="360000" indent="-36000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cs-CZ" noProof="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+mn-cs"/>
              </a:rPr>
              <a:t>Společnost </a:t>
            </a:r>
            <a:r>
              <a:rPr lang="cs-CZ" b="1" noProof="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+mn-cs"/>
              </a:rPr>
              <a:t>OKD zaměstnává </a:t>
            </a:r>
            <a:r>
              <a:rPr lang="cs-CZ" noProof="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+mn-cs"/>
              </a:rPr>
              <a:t>téměř </a:t>
            </a:r>
            <a:br>
              <a:rPr lang="cs-CZ" noProof="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+mn-cs"/>
              </a:rPr>
            </a:br>
            <a:r>
              <a:rPr lang="cs-CZ" b="1" noProof="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+mn-cs"/>
              </a:rPr>
              <a:t>4 %</a:t>
            </a:r>
            <a:r>
              <a:rPr lang="cs-CZ" noProof="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+mn-cs"/>
              </a:rPr>
              <a:t> ekonomicky aktivních </a:t>
            </a:r>
            <a:r>
              <a:rPr lang="cs-CZ" b="1" noProof="0" dirty="0" smtClean="0">
                <a:solidFill>
                  <a:schemeClr val="tx1">
                    <a:lumMod val="75000"/>
                  </a:schemeClr>
                </a:solidFill>
                <a:latin typeface="+mj-lt"/>
                <a:cs typeface="+mn-cs"/>
              </a:rPr>
              <a:t>obyvatel Moravskoslezského kraje</a:t>
            </a:r>
            <a:endParaRPr kumimoji="0" lang="cs-CZ" b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75000"/>
                  </a:schemeClr>
                </a:solidFill>
              </a:rPr>
            </a:b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C:\Users\77sibrt\Favorites\Documents\MS-OKD\MS-OKD-Karviná\Pro web\Fotky\CSA Site\DSC_331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6713" y="4406901"/>
            <a:ext cx="2910606" cy="1934824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0" y="6375748"/>
            <a:ext cx="3682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rgbClr val="000000"/>
                </a:solidFill>
              </a:rPr>
              <a:t>*Počty zaměstnanců a agenturních pracovníků vyjádřené jako podíl z obyvatel, kteří měli zaměstnání (k 31.12.2011)</a:t>
            </a:r>
            <a:endParaRPr lang="cs-CZ" sz="1000" dirty="0">
              <a:solidFill>
                <a:srgbClr val="000000"/>
              </a:solidFill>
            </a:endParaRPr>
          </a:p>
        </p:txBody>
      </p:sp>
      <p:graphicFrame>
        <p:nvGraphicFramePr>
          <p:cNvPr id="10" name="Graf 9"/>
          <p:cNvGraphicFramePr>
            <a:graphicFrameLocks noGrp="1"/>
          </p:cNvGraphicFramePr>
          <p:nvPr/>
        </p:nvGraphicFramePr>
        <p:xfrm>
          <a:off x="0" y="1528175"/>
          <a:ext cx="4648994" cy="4847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Přímá spojovací šipka 10"/>
          <p:cNvCxnSpPr/>
          <p:nvPr/>
        </p:nvCxnSpPr>
        <p:spPr>
          <a:xfrm rot="10800000">
            <a:off x="2906040" y="3118981"/>
            <a:ext cx="551145" cy="12526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5"/>
          <p:cNvSpPr>
            <a:spLocks noGrp="1"/>
          </p:cNvSpPr>
          <p:nvPr>
            <p:ph type="title"/>
          </p:nvPr>
        </p:nvSpPr>
        <p:spPr>
          <a:xfrm>
            <a:off x="398463" y="0"/>
            <a:ext cx="8545512" cy="1044575"/>
          </a:xfrm>
        </p:spPr>
        <p:txBody>
          <a:bodyPr/>
          <a:lstStyle/>
          <a:p>
            <a:r>
              <a:rPr lang="cs-CZ" sz="3200" b="1" dirty="0" smtClean="0"/>
              <a:t>Podpora obcí a spolupráce na jejich rozvoji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FA3FB3-1134-4B40-A643-86143F5E65D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6082" name="Picture 2" descr="C:\Users\77sibrt\Favorites\Documents\MS-OKD\MS-foto\wikipedia\DSC_4929KarvinaLaz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8574"/>
            <a:ext cx="9145588" cy="5821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421687" y="0"/>
            <a:ext cx="8562514" cy="1044575"/>
          </a:xfrm>
        </p:spPr>
        <p:txBody>
          <a:bodyPr/>
          <a:lstStyle/>
          <a:p>
            <a:r>
              <a:rPr lang="cs-CZ" sz="3200" b="1" dirty="0" smtClean="0"/>
              <a:t>Firma odvádí každoročně více než 100 miliónů do rozpočtů měst a obcí v regionu</a:t>
            </a:r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02724DF-A42B-44A9-AEB3-1D868C66B0F9}" type="slidenum">
              <a:rPr lang="cs-CZ" smtClean="0">
                <a:latin typeface="Arial" pitchFamily="34" charset="0"/>
              </a:rPr>
              <a:pPr/>
              <a:t>9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" y="1077239"/>
            <a:ext cx="4860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accent1"/>
                </a:solidFill>
              </a:rPr>
              <a:t>ÚHRADY OKD DO ROZPOČTŮ OBCÍ</a:t>
            </a:r>
            <a:endParaRPr lang="cs-CZ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26" name="Graf 25"/>
          <p:cNvGraphicFramePr>
            <a:graphicFrameLocks noGrp="1"/>
          </p:cNvGraphicFramePr>
          <p:nvPr/>
        </p:nvGraphicFramePr>
        <p:xfrm>
          <a:off x="0" y="1629252"/>
          <a:ext cx="4872625" cy="5230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Zástupný symbol pro obsah 2"/>
          <p:cNvSpPr txBox="1">
            <a:spLocks/>
          </p:cNvSpPr>
          <p:nvPr/>
        </p:nvSpPr>
        <p:spPr bwMode="auto">
          <a:xfrm>
            <a:off x="4724399" y="1226791"/>
            <a:ext cx="4256763" cy="261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60000" indent="-36000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lang="cs-CZ" noProof="0" dirty="0" smtClean="0">
                <a:solidFill>
                  <a:schemeClr val="tx1">
                    <a:lumMod val="75000"/>
                  </a:schemeClr>
                </a:solidFill>
              </a:rPr>
              <a:t>Z úhrad za dobývací prostor a vytěžené uhlí </a:t>
            </a:r>
            <a:r>
              <a:rPr lang="cs-CZ" b="1" noProof="0" dirty="0" smtClean="0">
                <a:solidFill>
                  <a:schemeClr val="tx1">
                    <a:lumMod val="75000"/>
                  </a:schemeClr>
                </a:solidFill>
              </a:rPr>
              <a:t>odvedla společnost OKD do rozpočtu města Karviná</a:t>
            </a:r>
            <a:r>
              <a:rPr lang="cs-CZ" noProof="0" dirty="0" smtClean="0">
                <a:solidFill>
                  <a:schemeClr val="tx1">
                    <a:lumMod val="75000"/>
                  </a:schemeClr>
                </a:solidFill>
              </a:rPr>
              <a:t> v roce 2011 </a:t>
            </a:r>
            <a:r>
              <a:rPr lang="cs-CZ" b="1" noProof="0" dirty="0" smtClean="0">
                <a:solidFill>
                  <a:schemeClr val="tx1">
                    <a:lumMod val="75000"/>
                  </a:schemeClr>
                </a:solidFill>
              </a:rPr>
              <a:t>50,85 miliónů korun</a:t>
            </a:r>
          </a:p>
          <a:p>
            <a:pPr marL="360000" indent="-360000" defTabSz="9144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Ø"/>
              <a:defRPr/>
            </a:pPr>
            <a:r>
              <a:rPr kumimoji="0" lang="cs-CZ" b="1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rozpočtů obcí a měst v </a:t>
            </a:r>
            <a:r>
              <a:rPr lang="cs-CZ" b="1" dirty="0" smtClean="0">
                <a:solidFill>
                  <a:schemeClr val="tx1">
                    <a:lumMod val="75000"/>
                  </a:schemeClr>
                </a:solidFill>
                <a:latin typeface="+mn-lt"/>
                <a:cs typeface="+mn-cs"/>
              </a:rPr>
              <a:t>MSK </a:t>
            </a:r>
            <a:r>
              <a:rPr kumimoji="0" lang="cs-CZ" b="1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kraji odvedla firma </a:t>
            </a:r>
            <a:r>
              <a:rPr kumimoji="0" lang="cs-CZ" b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 roce 2011 na poplatcích za dobývací prostory a vytěžené uhlí </a:t>
            </a:r>
            <a:r>
              <a:rPr kumimoji="0" lang="cs-CZ" b="1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113 </a:t>
            </a:r>
            <a:r>
              <a:rPr kumimoji="0" lang="cs-CZ" b="1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miliónů korun</a:t>
            </a:r>
            <a:endParaRPr kumimoji="0" lang="cs-CZ" b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cs-CZ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cs-CZ" dirty="0" smtClean="0">
                <a:solidFill>
                  <a:schemeClr val="tx1">
                    <a:lumMod val="75000"/>
                  </a:schemeClr>
                </a:solidFill>
              </a:rPr>
            </a:b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77sibrt\Favorites\Documents\MS-OKD\MS-OKD-Karviná\Pro web\Fotky\Foto - Cyberfox\DSC_522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356101"/>
            <a:ext cx="2916303" cy="1957018"/>
          </a:xfrm>
          <a:prstGeom prst="rect">
            <a:avLst/>
          </a:prstGeom>
          <a:noFill/>
        </p:spPr>
      </p:pic>
      <p:cxnSp>
        <p:nvCxnSpPr>
          <p:cNvPr id="9" name="Přímá spojovací šipka 8"/>
          <p:cNvCxnSpPr/>
          <p:nvPr/>
        </p:nvCxnSpPr>
        <p:spPr>
          <a:xfrm rot="10800000">
            <a:off x="3908122" y="2142864"/>
            <a:ext cx="551145" cy="12526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9_v1_siroky_pruh">
  <a:themeElements>
    <a:clrScheme name="3_Motiv sady Office 1">
      <a:dk1>
        <a:srgbClr val="696A6C"/>
      </a:dk1>
      <a:lt1>
        <a:srgbClr val="FFFFFF"/>
      </a:lt1>
      <a:dk2>
        <a:srgbClr val="FFFFFF"/>
      </a:dk2>
      <a:lt2>
        <a:srgbClr val="ECECEC"/>
      </a:lt2>
      <a:accent1>
        <a:srgbClr val="006131"/>
      </a:accent1>
      <a:accent2>
        <a:srgbClr val="8DBE48"/>
      </a:accent2>
      <a:accent3>
        <a:srgbClr val="FFFFFF"/>
      </a:accent3>
      <a:accent4>
        <a:srgbClr val="59595B"/>
      </a:accent4>
      <a:accent5>
        <a:srgbClr val="AAB7AD"/>
      </a:accent5>
      <a:accent6>
        <a:srgbClr val="7FAC40"/>
      </a:accent6>
      <a:hlink>
        <a:srgbClr val="464646"/>
      </a:hlink>
      <a:folHlink>
        <a:srgbClr val="DFD0AB"/>
      </a:folHlink>
    </a:clrScheme>
    <a:fontScheme name="4_Motiv sady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otiv sady Office 1">
        <a:dk1>
          <a:srgbClr val="696A6C"/>
        </a:dk1>
        <a:lt1>
          <a:srgbClr val="FFFFFF"/>
        </a:lt1>
        <a:dk2>
          <a:srgbClr val="FFFFFF"/>
        </a:dk2>
        <a:lt2>
          <a:srgbClr val="ECECEC"/>
        </a:lt2>
        <a:accent1>
          <a:srgbClr val="006131"/>
        </a:accent1>
        <a:accent2>
          <a:srgbClr val="8DBE48"/>
        </a:accent2>
        <a:accent3>
          <a:srgbClr val="FFFFFF"/>
        </a:accent3>
        <a:accent4>
          <a:srgbClr val="59595B"/>
        </a:accent4>
        <a:accent5>
          <a:srgbClr val="AAB7AD"/>
        </a:accent5>
        <a:accent6>
          <a:srgbClr val="7FAC40"/>
        </a:accent6>
        <a:hlink>
          <a:srgbClr val="464646"/>
        </a:hlink>
        <a:folHlink>
          <a:srgbClr val="DFD0A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Prezentace_9_v1_siroky_pruh</Template>
  <TotalTime>5042</TotalTime>
  <Words>659</Words>
  <Application>Microsoft Office PowerPoint</Application>
  <PresentationFormat>Vlastní</PresentationFormat>
  <Paragraphs>95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Prezentace_9_v1_siroky_pruh</vt:lpstr>
      <vt:lpstr>OKD – partner rozvoje Karvinska</vt:lpstr>
      <vt:lpstr>Záměry OKD v lokalitě Karviná-Staré Město</vt:lpstr>
      <vt:lpstr>OKD o svých záměrech otevřeně komunikuje se všemi zainteresovanými stranami</vt:lpstr>
      <vt:lpstr>Společnost OKD musí dosáhnout dohody se všemi majiteli domů a pozemků</vt:lpstr>
      <vt:lpstr>Význam OKD pro region</vt:lpstr>
      <vt:lpstr>Lidé jsou a budou klíčovým faktorem úspěchu OKD</vt:lpstr>
      <vt:lpstr>12 % zaměstnaných obyvatel Karviné pracuje pro OKD</vt:lpstr>
      <vt:lpstr>Podpora obcí a spolupráce na jejich rozvoji</vt:lpstr>
      <vt:lpstr>Firma odvádí každoročně více než 100 miliónů do rozpočtů měst a obcí v regionu</vt:lpstr>
      <vt:lpstr>Dohody s obcemi jsou nezbytnou podmínkou činnosti OKD</vt:lpstr>
      <vt:lpstr>Společenská odpovědnost OKD</vt:lpstr>
      <vt:lpstr>Nadace OKD a Sponzoring – další stamiliony do našeho regionu</vt:lpstr>
      <vt:lpstr>Nadace OKD podpořila v Karviné více než sto projektů částkou přes 18 miliónů korun</vt:lpstr>
      <vt:lpstr>Rekultivace – OKD vrací krajině život</vt:lpstr>
      <vt:lpstr>V roce 2011 směřovalo do Karviné z OKD více než 123 miliónů korun</vt:lpstr>
      <vt:lpstr>Spolehněme se na uhlí…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77Kolarikova</dc:creator>
  <cp:lastModifiedBy>77Sibrt</cp:lastModifiedBy>
  <cp:revision>658</cp:revision>
  <dcterms:created xsi:type="dcterms:W3CDTF">2008-11-10T10:56:42Z</dcterms:created>
  <dcterms:modified xsi:type="dcterms:W3CDTF">2012-12-07T07:50:11Z</dcterms:modified>
</cp:coreProperties>
</file>